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2" r:id="rId3"/>
    <p:sldId id="282" r:id="rId4"/>
    <p:sldId id="266" r:id="rId5"/>
    <p:sldId id="276" r:id="rId6"/>
    <p:sldId id="259" r:id="rId7"/>
    <p:sldId id="267" r:id="rId8"/>
    <p:sldId id="270" r:id="rId9"/>
    <p:sldId id="271" r:id="rId10"/>
    <p:sldId id="289" r:id="rId11"/>
    <p:sldId id="283" r:id="rId12"/>
    <p:sldId id="287" r:id="rId13"/>
    <p:sldId id="284" r:id="rId14"/>
    <p:sldId id="275" r:id="rId15"/>
    <p:sldId id="278" r:id="rId16"/>
    <p:sldId id="292" r:id="rId17"/>
    <p:sldId id="294" r:id="rId18"/>
    <p:sldId id="296" r:id="rId19"/>
    <p:sldId id="297" r:id="rId20"/>
    <p:sldId id="286" r:id="rId21"/>
    <p:sldId id="295" r:id="rId22"/>
    <p:sldId id="285" r:id="rId23"/>
    <p:sldId id="290" r:id="rId24"/>
    <p:sldId id="277" r:id="rId25"/>
    <p:sldId id="279" r:id="rId26"/>
    <p:sldId id="291" r:id="rId27"/>
    <p:sldId id="288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6"/>
    <p:restoredTop sz="94681"/>
  </p:normalViewPr>
  <p:slideViewPr>
    <p:cSldViewPr snapToGrid="0" snapToObjects="1">
      <p:cViewPr>
        <p:scale>
          <a:sx n="92" d="100"/>
          <a:sy n="92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19F80-0389-B244-929C-D91A8959192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DBC2C-A00D-A342-B385-B1E618AA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2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4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06C9-1F3E-E441-B737-B5DF0DAA5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74086-74D4-E347-8262-1025902CD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95A2-4703-B845-AF9B-70641DC9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0A0E-1B1F-5C47-93BF-40D88A4193AA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E6078-DB54-E14C-9E16-3F8C4757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E617-79FF-2C47-91F5-84B9C992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95AE1295-CC79-754C-B451-0C603EDFE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0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7FFC-AA42-E346-A106-74BEDA68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3CF4E-8B26-8049-84F2-6BD0CBE6F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C846B-B6B1-6B49-99C8-88E52F1A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B5478-2ED1-A74D-888D-93D4010990D5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BA0A-EFC9-4947-8BF6-D16E26506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CF05-2997-D34B-9E1C-7DCBC78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5B1DD-5415-C546-AA3C-40004C436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1117F-F334-3D40-836D-BB780AF2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D1850-F826-1748-8CA1-C3BCDDCB2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B349-9090-D642-AE80-7C78C494ECFB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AF1B-0CE1-0341-9CD0-F7F3D7584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F23EF-CF8A-874B-8FCD-D839AB9F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3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ADC2-BDA6-1C4E-9B67-776700B5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E8C6-DFD9-8B4F-8BD3-99892DEC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0538F-BC7F-DC4E-926D-E1646089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60A2-9998-E440-88A2-7C33F5AFEC2C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6788C-012E-6E4A-ACC4-D90C1E35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B4D52-E240-D841-9E3A-E92F02C9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3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D6E1D-2621-8B45-8912-06EC85D6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B5676-A343-3347-8366-E77863A5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61255-86FC-FC4B-806B-A379BE6D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D5209-1E0E-894A-A6A3-0732F039B416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FCED7-2E7F-C049-8E99-CF9D70A7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A7C9E-4BE4-5946-AD5E-D9B224C7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82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3A67-29A3-3C42-8261-47FBF9A7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A147-239E-C448-BEC9-08A4141E0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DB6DA-F40C-BC4F-A62A-E471AD762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30CE4-2A12-CB4C-990F-E15094CF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7BE80-2CDC-7F46-9233-7512402E4FF7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24D5A-FE39-F54E-8B54-27C78B4D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6EF21-3CFA-E940-9ACF-2E8C4CA7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4551-B4A5-5A40-AEBF-FBB62303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D609E-A02B-A146-84FE-D245E2FF0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38AD5-D98B-354B-9639-CCDD07E6F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36C0C-241F-904F-8A2C-E984B3C8D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AF44D-7AAF-264D-BBB7-3A095FD69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A12FE-1712-2E47-BB20-7D6365B8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C1C06-BAF0-5841-AE81-5AC3281B8FF5}" type="datetime1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F491B-6269-5741-B0E3-842405AA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1C658-D7A5-9E4D-AFF5-3317DE5D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C3A2-73F6-8B49-A078-7979FE0C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E4A33-30A3-734B-A29C-32A7D0B0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DB85-DEDB-3B4F-9ACF-D7D6B0064BD1}" type="datetime1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2926B-0DD9-5B40-BF57-4B37E16E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ADD01-14E3-7348-95BD-399B180C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4141C-E386-B04D-8A1A-776F7E26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222E-77DC-6848-BE43-908E743AA80C}" type="datetime1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6D257-077B-8E46-92D8-D4097F3A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CF2F2-9178-7A40-AC47-EF03DE7D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09D0-BE28-AE4C-A397-3B20FF3C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D5262-8E1B-484B-98CF-7F689C2A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3801F-0D75-4F49-A825-6D225AA3F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9B3F8-4A7E-9C40-A053-DAC5BE3B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247B9-3C7F-624F-9E50-64F9A001DA30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3E8BB-C2E6-614C-8C88-A5ABCF35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80CB2-BC0C-FF4F-A63F-A44CA27E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6A08-F41C-064D-99BD-DE49D9F0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79E15-2F5E-CA4E-9B5B-D8B26D7CD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46CB2-29FE-304E-9AC1-2FFC0444A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9908D-D989-A949-9AB4-4E4A419F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5B595-10C3-0D4C-922C-6DEDA814D0C1}" type="datetime1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5EE5-5624-364B-BA2C-33967FBA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ACA37-6B5C-D245-9A5A-473ECA57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3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6CB28-93C1-734E-BFF0-7826E4238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2000"/>
          </a:blip>
          <a:srcRect/>
          <a:stretch/>
        </p:blipFill>
        <p:spPr>
          <a:xfrm>
            <a:off x="0" y="2051101"/>
            <a:ext cx="12192000" cy="414489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AE360-447F-FC45-A7F1-3AFFF111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1A5C-3CF1-224E-B687-878ED37EA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0BDFB-7DA9-0241-A828-661B4D01E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EBE4-8ED9-D540-915A-A3FF5EBAA4D0}" type="datetime1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AAC32-45FC-0648-A0D6-534167C15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FB218-E624-D747-ADB7-D3786DA0A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95AE1295-CC79-754C-B451-0C603EDFEB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8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667" y="2051100"/>
            <a:ext cx="5507903" cy="4533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15600" y="510287"/>
            <a:ext cx="11360800" cy="14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The Vast Snails</a:t>
            </a: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9084967" y="3561300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Elodie </a:t>
            </a:r>
            <a:r>
              <a:rPr lang="en-GB" sz="2400" dirty="0" err="1"/>
              <a:t>Rijnja</a:t>
            </a:r>
            <a:endParaRPr sz="2400" dirty="0"/>
          </a:p>
        </p:txBody>
      </p:sp>
      <p:sp>
        <p:nvSpPr>
          <p:cNvPr id="58" name="Google Shape;58;p13"/>
          <p:cNvSpPr txBox="1"/>
          <p:nvPr/>
        </p:nvSpPr>
        <p:spPr>
          <a:xfrm>
            <a:off x="9084967" y="3964367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/>
              <a:t>Jozsef Zsiros</a:t>
            </a:r>
            <a:endParaRPr sz="2400"/>
          </a:p>
        </p:txBody>
      </p:sp>
      <p:sp>
        <p:nvSpPr>
          <p:cNvPr id="59" name="Google Shape;59;p13"/>
          <p:cNvSpPr txBox="1"/>
          <p:nvPr/>
        </p:nvSpPr>
        <p:spPr>
          <a:xfrm>
            <a:off x="9330429" y="5805836"/>
            <a:ext cx="1780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/>
              <a:t>Wessel </a:t>
            </a:r>
            <a:r>
              <a:rPr lang="en-GB" sz="2400" dirty="0" err="1"/>
              <a:t>Rijk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2269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988B-29FD-3144-95DC-61ADCE51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Hillclimber: </a:t>
            </a:r>
            <a:r>
              <a:rPr lang="en-US" dirty="0" err="1"/>
              <a:t>Varianten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AF67-88ED-C04E-BC2C-162323C3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Alternatief: </a:t>
            </a:r>
            <a:r>
              <a:rPr lang="nl-NL" dirty="0" err="1"/>
              <a:t>GreedyHill</a:t>
            </a:r>
            <a:endParaRPr lang="nl-NL" dirty="0"/>
          </a:p>
          <a:p>
            <a:endParaRPr lang="nl-NL" dirty="0"/>
          </a:p>
          <a:p>
            <a:r>
              <a:rPr lang="nl-NL" dirty="0"/>
              <a:t>Kans gerelateerd: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 err="1"/>
              <a:t>Burst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372F0-5009-6C48-8629-0A7C94BA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5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6A6F-D305-2D47-8E7E-01229351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Iteratieve</a:t>
            </a:r>
            <a:r>
              <a:rPr lang="en-US" dirty="0"/>
              <a:t> </a:t>
            </a:r>
            <a:r>
              <a:rPr lang="en-US" dirty="0" err="1"/>
              <a:t>Algoritmes</a:t>
            </a:r>
            <a:r>
              <a:rPr lang="en-US" dirty="0"/>
              <a:t>: Simulated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21606-0724-D04D-B75A-3296066B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Temperatuur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Lineair</a:t>
            </a:r>
            <a:endParaRPr lang="en-US" dirty="0"/>
          </a:p>
          <a:p>
            <a:pPr lvl="1"/>
            <a:r>
              <a:rPr lang="en-US" dirty="0" err="1"/>
              <a:t>Exponentieel</a:t>
            </a:r>
            <a:endParaRPr lang="en-US" dirty="0"/>
          </a:p>
          <a:p>
            <a:pPr lvl="1"/>
            <a:r>
              <a:rPr lang="en-US" dirty="0" err="1"/>
              <a:t>Sigmodeus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Verwissel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Mate </a:t>
            </a:r>
            <a:r>
              <a:rPr lang="en-US" dirty="0" err="1"/>
              <a:t>verslechtering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Temperatuur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verslechtering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F536-B668-9349-AA78-DF28ABA6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D15437-7B9C-B745-A17D-30AC27BEBFEF}"/>
                  </a:ext>
                </a:extLst>
              </p:cNvPr>
              <p:cNvSpPr txBox="1"/>
              <p:nvPr/>
            </p:nvSpPr>
            <p:spPr>
              <a:xfrm>
                <a:off x="6869997" y="4605793"/>
                <a:ext cx="4192858" cy="7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Kans:      1 -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8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nl-NL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𝑆𝑐𝑜𝑟𝑒</m:t>
                        </m:r>
                      </m:num>
                      <m:den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a:rPr lang="nl-N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nl-NL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D15437-7B9C-B745-A17D-30AC27BE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997" y="4605793"/>
                <a:ext cx="4192858" cy="714939"/>
              </a:xfrm>
              <a:prstGeom prst="rect">
                <a:avLst/>
              </a:prstGeom>
              <a:blipFill>
                <a:blip r:embed="rId2"/>
                <a:stretch>
                  <a:fillRect l="-3021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67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DF61-74CC-9B4F-A3F8-A4F3DBD3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</a:t>
            </a:r>
            <a:r>
              <a:rPr lang="en-US" dirty="0" err="1"/>
              <a:t>Temperatuur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24559-B9DF-484C-96CC-9009FF79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4CE85-B656-1547-B84F-BEEA255BDD1D}"/>
                  </a:ext>
                </a:extLst>
              </p:cNvPr>
              <p:cNvSpPr txBox="1"/>
              <p:nvPr/>
            </p:nvSpPr>
            <p:spPr>
              <a:xfrm>
                <a:off x="838200" y="1556881"/>
                <a:ext cx="3328177" cy="52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𝑆𝑡𝑎𝑟𝑡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𝑆𝑡𝑎𝑟𝑡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 - 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𝐸𝑛𝑑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4CE85-B656-1547-B84F-BEEA255BD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6881"/>
                <a:ext cx="3328177" cy="529569"/>
              </a:xfrm>
              <a:prstGeom prst="rect">
                <a:avLst/>
              </a:prstGeom>
              <a:blipFill>
                <a:blip r:embed="rId2"/>
                <a:stretch>
                  <a:fillRect t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B2F15F-698C-224A-B10D-5AC3CED5762C}"/>
                  </a:ext>
                </a:extLst>
              </p:cNvPr>
              <p:cNvSpPr txBox="1"/>
              <p:nvPr/>
            </p:nvSpPr>
            <p:spPr>
              <a:xfrm>
                <a:off x="4294520" y="1556881"/>
                <a:ext cx="3328177" cy="737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𝑆𝑡𝑎𝑟𝑡</m:t>
                          </m:r>
                        </m:sub>
                      </m:sSub>
                      <m: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nl-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𝐸𝑛𝑑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𝑆𝑡𝑎𝑟𝑡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B2F15F-698C-224A-B10D-5AC3CED5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20" y="1556881"/>
                <a:ext cx="3328177" cy="737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C777A2-5460-A842-92F6-B42E48D239A7}"/>
                  </a:ext>
                </a:extLst>
              </p:cNvPr>
              <p:cNvSpPr txBox="1"/>
              <p:nvPr/>
            </p:nvSpPr>
            <p:spPr>
              <a:xfrm>
                <a:off x="8021768" y="1556881"/>
                <a:ext cx="4107118" cy="848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𝐸𝑛𝑑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𝑆𝑡𝑎𝑟𝑡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− </m:t>
                          </m:r>
                          <m:sSub>
                            <m:sSubPr>
                              <m:ctrlPr>
                                <a:rPr lang="nl-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NL" i="1">
                                  <a:latin typeface="Cambria Math" panose="02040503050406030204" pitchFamily="18" charset="0"/>
                                </a:rPr>
                                <m:t>𝐸𝑛𝑑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1 + </m:t>
                          </m:r>
                          <m:r>
                            <m:rPr>
                              <m:nor/>
                            </m:rPr>
                            <a:rPr lang="en-US" dirty="0"/>
                            <m:t>exp</m:t>
                          </m:r>
                          <m:r>
                            <m:rPr>
                              <m:nor/>
                            </m:rPr>
                            <a:rPr lang="en-US" dirty="0"/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nl-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d>
                            <m:dPr>
                              <m:ctrlP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nl-N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nl-N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C777A2-5460-A842-92F6-B42E48D23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768" y="1556881"/>
                <a:ext cx="4107118" cy="848053"/>
              </a:xfrm>
              <a:prstGeom prst="rect">
                <a:avLst/>
              </a:prstGeom>
              <a:blipFill>
                <a:blip r:embed="rId4"/>
                <a:stretch>
                  <a:fillRect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DE77AC-07B5-7948-BCE7-05E51B40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158144" y="2677394"/>
            <a:ext cx="4591549" cy="3513637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038C85-133C-9940-8354-00F8577D5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069" y="2677394"/>
            <a:ext cx="4591549" cy="3513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454C97-6341-6049-9FD4-4D68F9522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0109" y="2670770"/>
            <a:ext cx="4591549" cy="35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B4CB-69BD-EA4E-A407-7A491892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4016B-96BC-3D41-8DAE-1AF16EBF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Startpopulatie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adapted fitness</a:t>
            </a:r>
          </a:p>
          <a:p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kinderen</a:t>
            </a:r>
            <a:r>
              <a:rPr lang="en-US" dirty="0"/>
              <a:t> &amp; </a:t>
            </a:r>
            <a:r>
              <a:rPr lang="en-US" dirty="0" err="1"/>
              <a:t>iteraties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Selecteer</a:t>
            </a:r>
            <a:r>
              <a:rPr lang="en-US" dirty="0"/>
              <a:t> de </a:t>
            </a:r>
            <a:r>
              <a:rPr lang="en-US" dirty="0" err="1"/>
              <a:t>beste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Herhaal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FD1A4-7ED3-9648-9F5A-FDFA4F080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500A3-E546-1242-9664-185528BF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16" y="495078"/>
            <a:ext cx="4710684" cy="31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1E9147-9386-F64C-B090-867F220D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D2BF1-772E-654B-B85F-80DCEB45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52" y="0"/>
            <a:ext cx="8961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20AF-B096-0C46-9B57-BA20B116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FAE11-3168-3145-9146-50890F6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5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ABE72B-A0F9-6840-9FA3-A8939D8D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053" y="0"/>
            <a:ext cx="8961894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3E5DC-45E0-C440-93F0-A4928ECE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CF632-744E-6044-8740-A33D87228AFA}"/>
              </a:ext>
            </a:extLst>
          </p:cNvPr>
          <p:cNvSpPr txBox="1"/>
          <p:nvPr/>
        </p:nvSpPr>
        <p:spPr>
          <a:xfrm>
            <a:off x="581891" y="401782"/>
            <a:ext cx="178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10</a:t>
            </a:r>
          </a:p>
          <a:p>
            <a:r>
              <a:rPr lang="en-US" dirty="0" err="1"/>
              <a:t>I</a:t>
            </a:r>
            <a:r>
              <a:rPr lang="en-US" baseline="-25000" dirty="0" err="1"/>
              <a:t>total</a:t>
            </a:r>
            <a:r>
              <a:rPr lang="en-US" baseline="-25000" dirty="0"/>
              <a:t> </a:t>
            </a:r>
            <a:r>
              <a:rPr lang="en-US" dirty="0"/>
              <a:t> = 25000</a:t>
            </a:r>
          </a:p>
        </p:txBody>
      </p:sp>
    </p:spTree>
    <p:extLst>
      <p:ext uri="{BB962C8B-B14F-4D97-AF65-F5344CB8AC3E}">
        <p14:creationId xmlns:p14="http://schemas.microsoft.com/office/powerpoint/2010/main" val="76198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73FD-0BFE-1745-B058-E2E90138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Hillclimber Score: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ADF722-55CE-3042-A179-78AD455D6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175" y="1522639"/>
            <a:ext cx="7037649" cy="53353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1E168-D10C-6C44-B630-E3A6A8B6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4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64B4-08D2-4F44-BF8F-1B74058B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Hillclimber: </a:t>
            </a:r>
            <a:r>
              <a:rPr lang="en-US" dirty="0" err="1"/>
              <a:t>Varianten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D6F55-D9EA-934A-96FB-695FD4C0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824A85-8F2D-DF49-98E9-0E4A026A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0" y="1940078"/>
            <a:ext cx="4193879" cy="31454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65A33-BB25-9641-85FD-534EC7F4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24" y="1939647"/>
            <a:ext cx="4193879" cy="3145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C7F8EA-6A1D-B14E-AB51-160F5796E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738" y="1940078"/>
            <a:ext cx="4192730" cy="31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EF0F-A8CC-3447-BDE6-B2103F9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Hillclimber: </a:t>
            </a:r>
            <a:r>
              <a:rPr lang="en-US" dirty="0" err="1"/>
              <a:t>Varianten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520BC-9CDC-9C43-8D1F-C953BBD8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722E-9F89-C644-B22E-B8C7E2C4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C8DBA-D6BF-0C46-BF50-C57A4B2E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57" y="1690688"/>
            <a:ext cx="5671425" cy="43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31CDE-9723-B449-9DC4-069C86B1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8" y="1646238"/>
            <a:ext cx="5705750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2CF7-7D87-5A45-AB31-594A1AFC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Probleemstelling</a:t>
            </a:r>
            <a:r>
              <a:rPr lang="en-GB" dirty="0"/>
              <a:t>: Rooster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573A-1150-854F-85E1-8B676430F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7 </a:t>
            </a:r>
            <a:r>
              <a:rPr lang="en-GB" dirty="0" err="1"/>
              <a:t>zalen</a:t>
            </a: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28 </a:t>
            </a:r>
            <a:r>
              <a:rPr lang="en-GB" dirty="0" err="1"/>
              <a:t>vakken</a:t>
            </a:r>
            <a:r>
              <a:rPr lang="en-GB" dirty="0"/>
              <a:t> -&gt; 72 </a:t>
            </a:r>
            <a:r>
              <a:rPr lang="en-GB" dirty="0" err="1"/>
              <a:t>activiteiten</a:t>
            </a:r>
            <a:r>
              <a:rPr lang="en-GB" dirty="0"/>
              <a:t> -&gt; 129 lectures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GB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20 </a:t>
            </a:r>
            <a:r>
              <a:rPr lang="en-GB" dirty="0" err="1"/>
              <a:t>tijdslots</a:t>
            </a:r>
            <a:r>
              <a:rPr lang="en-GB" dirty="0"/>
              <a:t> + 1 </a:t>
            </a:r>
            <a:r>
              <a:rPr lang="en-GB" dirty="0" err="1"/>
              <a:t>avondslot</a:t>
            </a:r>
            <a:endParaRPr lang="en-GB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endParaRPr lang="en-GB" dirty="0"/>
          </a:p>
          <a:p>
            <a:pPr marL="114300" lvl="0" indent="0">
              <a:spcBef>
                <a:spcPts val="0"/>
              </a:spcBef>
              <a:buSzPts val="180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E4F4D-2A09-2F49-B101-F67F1087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z="1600" smtClean="0">
                <a:solidFill>
                  <a:schemeClr val="tx1"/>
                </a:solidFill>
              </a:rPr>
              <a:t>2</a:t>
            </a:fld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9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C61B-5AEC-144E-A2B7-278C9E14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Score: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FE951-CF56-EC4C-B31A-E71D3FEB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6E05F-ED20-C94A-AC88-F7EEB14865CD}"/>
              </a:ext>
            </a:extLst>
          </p:cNvPr>
          <p:cNvSpPr txBox="1"/>
          <p:nvPr/>
        </p:nvSpPr>
        <p:spPr>
          <a:xfrm>
            <a:off x="1782267" y="5516324"/>
            <a:ext cx="11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Lineair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FCE69-491D-344E-8E7A-014B56F806C9}"/>
              </a:ext>
            </a:extLst>
          </p:cNvPr>
          <p:cNvSpPr txBox="1"/>
          <p:nvPr/>
        </p:nvSpPr>
        <p:spPr>
          <a:xfrm>
            <a:off x="5464938" y="5534612"/>
            <a:ext cx="21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Exponentieel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7CD4D-546B-8641-A6B6-1A4BF93FE92A}"/>
              </a:ext>
            </a:extLst>
          </p:cNvPr>
          <p:cNvSpPr txBox="1"/>
          <p:nvPr/>
        </p:nvSpPr>
        <p:spPr>
          <a:xfrm>
            <a:off x="9516720" y="5516324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Sigmoidaal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9F0568-E549-4248-B592-5BA1ED77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9" y="1975104"/>
            <a:ext cx="4103395" cy="3077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3914BB-E4F3-A340-A5BA-72098E64B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21" y="1975104"/>
            <a:ext cx="4103395" cy="3077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5886CC-9B7D-6542-BF87-9BAEA4F97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05" y="1975104"/>
            <a:ext cx="4103395" cy="30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B42C-0427-9C42-B4DD-C7D303B7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Discussie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0ACD-DE2C-0C49-8E61-0639FADFB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</a:t>
            </a:r>
          </a:p>
          <a:p>
            <a:endParaRPr lang="en-US" dirty="0"/>
          </a:p>
          <a:p>
            <a:r>
              <a:rPr lang="en-US" dirty="0"/>
              <a:t>Plant Propagation</a:t>
            </a:r>
          </a:p>
          <a:p>
            <a:endParaRPr lang="en-US" dirty="0"/>
          </a:p>
          <a:p>
            <a:r>
              <a:rPr lang="en-US" dirty="0" err="1"/>
              <a:t>Studentenaantallen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Iteraties</a:t>
            </a:r>
            <a:r>
              <a:rPr lang="en-US" dirty="0"/>
              <a:t> </a:t>
            </a:r>
            <a:r>
              <a:rPr lang="en-US" dirty="0" err="1"/>
              <a:t>vergelijken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C8DA8-B060-4F46-B4A0-6F455FF3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D18-F312-4747-A6E8-A5BDB467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A0627-4DB6-3D46-9699-EEAEBB5F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365125"/>
            <a:ext cx="7988300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90B81-3BA0-DC4D-8BBE-1B446CA2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5D18-F312-4747-A6E8-A5BDB467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BA0627-4DB6-3D46-9699-EEAEBB5F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365125"/>
            <a:ext cx="7988300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90B81-3BA0-DC4D-8BBE-1B446CA2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80FE571-DB25-C54D-835C-8CCB8DF91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5370085" y="1577654"/>
            <a:ext cx="3468749" cy="209019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358D28B-91F9-8143-89A2-112A460F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5455188" y="2452957"/>
            <a:ext cx="5212812" cy="314112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F21BAD-DF3A-3D47-9E72-512ABAD7A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953" r="80574"/>
                    </a14:imgEffect>
                  </a14:imgLayer>
                </a14:imgProps>
              </a:ext>
            </a:extLst>
          </a:blip>
          <a:srcRect r="10473"/>
          <a:stretch/>
        </p:blipFill>
        <p:spPr>
          <a:xfrm>
            <a:off x="1993900" y="1619123"/>
            <a:ext cx="3212344" cy="19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36FA7-E511-FA48-ABBB-89731FAF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292E9-AD62-5F4F-922A-8AA8E233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83F507-5F41-C944-BFE5-E9324B8B0AB6}"/>
              </a:ext>
            </a:extLst>
          </p:cNvPr>
          <p:cNvSpPr/>
          <p:nvPr/>
        </p:nvSpPr>
        <p:spPr>
          <a:xfrm>
            <a:off x="8531352" y="0"/>
            <a:ext cx="2377440" cy="768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5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0D2E3-0B61-E745-9C3E-168B85A4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0F020-CC59-6B48-9055-EFB6156F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0"/>
            <a:ext cx="895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6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A0E1-C1FC-A84F-87EF-BBCCD7B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821DC9-D524-0340-8AC3-A314FF790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520" y="-24210"/>
            <a:ext cx="9003030" cy="68929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C8ECF-3821-AD41-8F47-44E7B01D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7898-E516-C946-B62A-0F9A65AB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</a:t>
            </a:r>
            <a:r>
              <a:rPr lang="en-US" dirty="0" err="1"/>
              <a:t>Kans</a:t>
            </a:r>
            <a:r>
              <a:rPr lang="en-US" dirty="0"/>
              <a:t>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C9FF41-9B71-9C41-B689-C93A43C03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388" y="2440614"/>
            <a:ext cx="4221078" cy="31658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B52C7-3AA2-BA4C-8155-DC2A6E75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F1D1-0887-BC4F-97A6-AFAE67E7FFB9}"/>
              </a:ext>
            </a:extLst>
          </p:cNvPr>
          <p:cNvSpPr txBox="1"/>
          <p:nvPr/>
        </p:nvSpPr>
        <p:spPr>
          <a:xfrm>
            <a:off x="1526235" y="5534612"/>
            <a:ext cx="11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Lineair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F5EDA-C461-F347-9E99-391CB3C6F199}"/>
              </a:ext>
            </a:extLst>
          </p:cNvPr>
          <p:cNvSpPr txBox="1"/>
          <p:nvPr/>
        </p:nvSpPr>
        <p:spPr>
          <a:xfrm>
            <a:off x="5044314" y="5534612"/>
            <a:ext cx="210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Exponentieel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1FEA-66B8-264B-A088-3CD9BED55F81}"/>
              </a:ext>
            </a:extLst>
          </p:cNvPr>
          <p:cNvSpPr txBox="1"/>
          <p:nvPr/>
        </p:nvSpPr>
        <p:spPr>
          <a:xfrm>
            <a:off x="9161886" y="5534612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Sigmodidaal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CF5F91-B196-CC44-A865-4044BE02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1268"/>
            <a:ext cx="4150567" cy="3112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19598-2483-7340-81DA-EA0F629A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32" y="2440613"/>
            <a:ext cx="4221078" cy="3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7000-B1CB-4941-AF9A-8B9A79CC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01C7E0-D9FB-B247-84EA-925D689FB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00" y="1511153"/>
            <a:ext cx="6428510" cy="48213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0777-D24E-084F-B1CD-76C25413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B05037-187C-D54C-AE72-297CB505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0" y="1592405"/>
            <a:ext cx="6026920" cy="4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0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CFF3-7646-6E42-91AC-1B99B33A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Annealing: Reheating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A253A8-41C6-7045-B4A3-F885FC2F8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309" y="1684120"/>
            <a:ext cx="6835583" cy="5126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1005-3863-294A-B7EA-81B7B3E5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E840-83CE-054D-8E0E-E9DD09D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Probleemstelling</a:t>
            </a:r>
            <a:r>
              <a:rPr lang="en-US" dirty="0"/>
              <a:t>: Rooster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E5E7-0076-954A-986D-C3C89165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Geldig rooster:</a:t>
            </a:r>
          </a:p>
          <a:p>
            <a:endParaRPr lang="nl-NL" dirty="0"/>
          </a:p>
          <a:p>
            <a:pPr lvl="1"/>
            <a:r>
              <a:rPr lang="nl-NL" dirty="0"/>
              <a:t>Alles ingeroosterd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Volgorde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Tegelijk </a:t>
            </a:r>
            <a:r>
              <a:rPr lang="nl-NL" dirty="0" err="1"/>
              <a:t>volgbaar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0961-D149-E64B-9DC3-7F63EDC3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7909-CEE3-8742-B591-C6B9D17B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23F88-087C-0148-ADD3-4E96E85E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" t="42784" r="-150" b="13131"/>
          <a:stretch/>
        </p:blipFill>
        <p:spPr>
          <a:xfrm>
            <a:off x="0" y="-17428"/>
            <a:ext cx="24536399" cy="6875427"/>
          </a:xfrm>
        </p:spPr>
      </p:pic>
    </p:spTree>
    <p:extLst>
      <p:ext uri="{BB962C8B-B14F-4D97-AF65-F5344CB8AC3E}">
        <p14:creationId xmlns:p14="http://schemas.microsoft.com/office/powerpoint/2010/main" val="254022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74779D8-41A2-7745-9F01-C882D7C8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211"/>
          <a:stretch/>
        </p:blipFill>
        <p:spPr>
          <a:xfrm>
            <a:off x="0" y="0"/>
            <a:ext cx="2642796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CD1D2-30C3-AB4C-BBC1-BB91D29D6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73"/>
          <a:stretch/>
        </p:blipFill>
        <p:spPr>
          <a:xfrm>
            <a:off x="1274714" y="0"/>
            <a:ext cx="11381111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E0957CE6-028F-8D4B-866C-B2275CEA066A}"/>
                  </a:ext>
                </a:extLst>
              </p:cNvPr>
              <p:cNvSpPr/>
              <p:nvPr/>
            </p:nvSpPr>
            <p:spPr>
              <a:xfrm flipH="1">
                <a:off x="-2" y="119270"/>
                <a:ext cx="6122505" cy="4132689"/>
              </a:xfrm>
              <a:prstGeom prst="wedgeRoundRectCallout">
                <a:avLst>
                  <a:gd name="adj1" fmla="val -56333"/>
                  <a:gd name="adj2" fmla="val 3083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 err="1"/>
                  <a:t>Geen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restricties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Overs</a:t>
                </a:r>
                <a:r>
                  <a:rPr lang="en-US" sz="24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kat</a:t>
                </a:r>
                <a:r>
                  <a:rPr lang="en-US" sz="2400" dirty="0" err="1"/>
                  <a:t>ting</a:t>
                </a:r>
                <a:r>
                  <a:rPr lang="en-US" sz="2400" dirty="0"/>
                  <a:t>:</a:t>
                </a:r>
              </a:p>
              <a:p>
                <a:pPr algn="ctr"/>
                <a:r>
                  <a:rPr lang="en-US" sz="2400" dirty="0" err="1"/>
                  <a:t>Slots</a:t>
                </a:r>
                <a:r>
                  <a:rPr lang="en-US" sz="2400" baseline="30000" dirty="0" err="1"/>
                  <a:t>Lectures</a:t>
                </a:r>
                <a:r>
                  <a:rPr lang="en-US" sz="2400" dirty="0"/>
                  <a:t>  = 145</a:t>
                </a:r>
                <a:r>
                  <a:rPr lang="en-US" sz="2400" baseline="30000" dirty="0"/>
                  <a:t>129</a:t>
                </a:r>
                <a:r>
                  <a:rPr lang="en-US" sz="2400" dirty="0"/>
                  <a:t> = 6,6 ∙ 10</a:t>
                </a:r>
                <a:r>
                  <a:rPr lang="en-US" sz="2400" baseline="30000" dirty="0"/>
                  <a:t>278</a:t>
                </a:r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 err="1"/>
                  <a:t>Paar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restricties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Kleinere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overs</a:t>
                </a:r>
                <a:r>
                  <a:rPr lang="en-US" sz="24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kat</a:t>
                </a:r>
                <a:r>
                  <a:rPr lang="en-US" sz="2400" dirty="0" err="1"/>
                  <a:t>ting</a:t>
                </a:r>
                <a:r>
                  <a:rPr lang="en-US" sz="2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𝑆𝑙𝑜𝑡𝑠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𝑆𝑙𝑜𝑡𝑠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𝐿𝑒𝑐𝑡𝑢𝑟𝑒𝑠</m:t>
                            </m:r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nl-NL" sz="2400" b="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145!</m:t>
                        </m:r>
                      </m:num>
                      <m:den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145−129</m:t>
                            </m:r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400" dirty="0"/>
                  <a:t> = 3,8 ∙ 10</a:t>
                </a:r>
                <a:r>
                  <a:rPr lang="en-US" sz="2400" baseline="30000" dirty="0"/>
                  <a:t>238</a:t>
                </a:r>
              </a:p>
              <a:p>
                <a:pPr algn="ctr"/>
                <a:endParaRPr lang="en-US" sz="2400" baseline="30000" dirty="0"/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E0957CE6-028F-8D4B-866C-B2275CEA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-2" y="119270"/>
                <a:ext cx="6122505" cy="4132689"/>
              </a:xfrm>
              <a:prstGeom prst="wedgeRoundRectCallout">
                <a:avLst>
                  <a:gd name="adj1" fmla="val -56333"/>
                  <a:gd name="adj2" fmla="val 3083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2B0437-2FFE-4641-AC31-5FB9866B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Statespace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1883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0026-CA23-E24F-B9DE-0FC89F4F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DE646C-BFF1-5649-8203-FC3406C0AF75}"/>
              </a:ext>
            </a:extLst>
          </p:cNvPr>
          <p:cNvSpPr/>
          <p:nvPr/>
        </p:nvSpPr>
        <p:spPr>
          <a:xfrm>
            <a:off x="1726524" y="1696960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B949615-E4F9-3546-89EE-08831633E926}"/>
              </a:ext>
            </a:extLst>
          </p:cNvPr>
          <p:cNvSpPr/>
          <p:nvPr/>
        </p:nvSpPr>
        <p:spPr>
          <a:xfrm>
            <a:off x="6287462" y="1696961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83C6100-9A0A-B844-A53B-21116E824BD0}"/>
              </a:ext>
            </a:extLst>
          </p:cNvPr>
          <p:cNvSpPr/>
          <p:nvPr/>
        </p:nvSpPr>
        <p:spPr>
          <a:xfrm>
            <a:off x="3921279" y="4413977"/>
            <a:ext cx="4188542" cy="23686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4F1E8-48A8-9B4E-AB7A-FF3EF9CBE7D5}"/>
              </a:ext>
            </a:extLst>
          </p:cNvPr>
          <p:cNvSpPr txBox="1"/>
          <p:nvPr/>
        </p:nvSpPr>
        <p:spPr>
          <a:xfrm>
            <a:off x="2036240" y="1811113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Capaciteit Lokaal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A9098-4269-5B4A-B767-D2D75EE16598}"/>
              </a:ext>
            </a:extLst>
          </p:cNvPr>
          <p:cNvSpPr txBox="1"/>
          <p:nvPr/>
        </p:nvSpPr>
        <p:spPr>
          <a:xfrm>
            <a:off x="6597178" y="1811113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Optimale Spreiding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87418-7E33-3D44-9792-300B61A08D05}"/>
              </a:ext>
            </a:extLst>
          </p:cNvPr>
          <p:cNvSpPr txBox="1"/>
          <p:nvPr/>
        </p:nvSpPr>
        <p:spPr>
          <a:xfrm>
            <a:off x="4229766" y="4528128"/>
            <a:ext cx="3569110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b="1" dirty="0"/>
              <a:t>Vak op zelfde dag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3C0DE-167C-514E-9400-C27F792E380C}"/>
              </a:ext>
            </a:extLst>
          </p:cNvPr>
          <p:cNvSpPr txBox="1"/>
          <p:nvPr/>
        </p:nvSpPr>
        <p:spPr>
          <a:xfrm>
            <a:off x="1935457" y="2557476"/>
            <a:ext cx="377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Overvolle lokalen toegestaan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Elke student extra is een minpunt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310BD-E5C1-0648-970B-FBF1DE53B25E}"/>
              </a:ext>
            </a:extLst>
          </p:cNvPr>
          <p:cNvSpPr txBox="1"/>
          <p:nvPr/>
        </p:nvSpPr>
        <p:spPr>
          <a:xfrm>
            <a:off x="6438632" y="2557475"/>
            <a:ext cx="388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Spreiden is beter voor studenten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Optimale spreiding is bonuspunten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7E2AC5-7D12-554B-BF7E-43957712646A}"/>
              </a:ext>
            </a:extLst>
          </p:cNvPr>
          <p:cNvSpPr txBox="1"/>
          <p:nvPr/>
        </p:nvSpPr>
        <p:spPr>
          <a:xfrm>
            <a:off x="4128984" y="5199943"/>
            <a:ext cx="3770671" cy="120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/>
              <a:t>Activiteiten van 1 vak op dezelfde dag is te veel</a:t>
            </a:r>
          </a:p>
          <a:p>
            <a:pPr algn="ctr"/>
            <a:r>
              <a:rPr lang="nl-NL" sz="2000" dirty="0"/>
              <a:t>-&gt;</a:t>
            </a:r>
          </a:p>
          <a:p>
            <a:pPr algn="ctr"/>
            <a:r>
              <a:rPr lang="nl-NL" sz="2000" dirty="0"/>
              <a:t>Minpunten voor elke overlap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68D7A08-A30B-6C44-902F-E181DEF4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988EC-C754-364F-926F-81DB8FD0B321}"/>
              </a:ext>
            </a:extLst>
          </p:cNvPr>
          <p:cNvSpPr txBox="1"/>
          <p:nvPr/>
        </p:nvSpPr>
        <p:spPr>
          <a:xfrm>
            <a:off x="9143733" y="5275151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Upper Bound: +440</a:t>
            </a:r>
          </a:p>
          <a:p>
            <a:r>
              <a:rPr lang="en-US" sz="2000" dirty="0"/>
              <a:t>Lower Bound: -4000</a:t>
            </a:r>
          </a:p>
        </p:txBody>
      </p:sp>
    </p:spTree>
    <p:extLst>
      <p:ext uri="{BB962C8B-B14F-4D97-AF65-F5344CB8AC3E}">
        <p14:creationId xmlns:p14="http://schemas.microsoft.com/office/powerpoint/2010/main" val="99326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ECC7-5944-9E4E-9B24-90671CC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Initiële Toestand: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97A2-F204-DB4E-B079-3944690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random </a:t>
            </a:r>
            <a:r>
              <a:rPr lang="en-US" dirty="0" err="1"/>
              <a:t>verdelen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Volgorde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Plek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rooster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6D85E-1B0A-AD4A-8B4B-6F675A67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ECC7-5944-9E4E-9B24-90671CC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Initiële Toestand: </a:t>
            </a:r>
            <a:r>
              <a:rPr lang="nl-NL" dirty="0" err="1"/>
              <a:t>Greedy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97A2-F204-DB4E-B079-39446902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Waarom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en</a:t>
            </a:r>
            <a:r>
              <a:rPr lang="en-GB" dirty="0"/>
              <a:t> ‘</a:t>
            </a:r>
            <a:r>
              <a:rPr lang="en-GB" dirty="0" err="1"/>
              <a:t>makkelijke</a:t>
            </a:r>
            <a:r>
              <a:rPr lang="en-GB" dirty="0"/>
              <a:t>’ </a:t>
            </a:r>
            <a:r>
              <a:rPr lang="en-GB" dirty="0" err="1"/>
              <a:t>vakken</a:t>
            </a:r>
            <a:r>
              <a:rPr lang="en-GB" dirty="0"/>
              <a:t> om in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delen</a:t>
            </a:r>
            <a:endParaRPr lang="en-GB" dirty="0"/>
          </a:p>
          <a:p>
            <a:r>
              <a:rPr lang="en-GB" dirty="0"/>
              <a:t>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blijven</a:t>
            </a:r>
            <a:r>
              <a:rPr lang="en-GB" dirty="0"/>
              <a:t> </a:t>
            </a:r>
            <a:r>
              <a:rPr lang="en-GB" dirty="0" err="1"/>
              <a:t>mogelijk</a:t>
            </a:r>
            <a:r>
              <a:rPr lang="en-GB" dirty="0"/>
              <a:t> over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GB" dirty="0"/>
              <a:t>Hoe?</a:t>
            </a:r>
          </a:p>
          <a:p>
            <a:pPr>
              <a:spcBef>
                <a:spcPts val="2133"/>
              </a:spcBef>
            </a:pPr>
            <a:r>
              <a:rPr lang="en-GB" dirty="0"/>
              <a:t>‘</a:t>
            </a:r>
            <a:r>
              <a:rPr lang="en-GB" dirty="0" err="1"/>
              <a:t>Moeilijke</a:t>
            </a:r>
            <a:r>
              <a:rPr lang="en-GB" dirty="0"/>
              <a:t>’ </a:t>
            </a:r>
            <a:r>
              <a:rPr lang="en-GB" dirty="0" err="1"/>
              <a:t>vakken</a:t>
            </a:r>
            <a:r>
              <a:rPr lang="en-GB" dirty="0"/>
              <a:t> -&gt; </a:t>
            </a:r>
            <a:r>
              <a:rPr lang="en-GB" dirty="0" err="1"/>
              <a:t>hoge</a:t>
            </a:r>
            <a:r>
              <a:rPr lang="en-GB" dirty="0"/>
              <a:t> </a:t>
            </a:r>
            <a:r>
              <a:rPr lang="en-GB" dirty="0" err="1"/>
              <a:t>punten</a:t>
            </a:r>
            <a:endParaRPr lang="en-GB" dirty="0"/>
          </a:p>
          <a:p>
            <a:r>
              <a:rPr lang="en-GB" dirty="0"/>
              <a:t>Hoge </a:t>
            </a:r>
            <a:r>
              <a:rPr lang="en-GB" dirty="0" err="1"/>
              <a:t>punten</a:t>
            </a:r>
            <a:r>
              <a:rPr lang="en-GB" dirty="0"/>
              <a:t> -&gt; </a:t>
            </a:r>
            <a:r>
              <a:rPr lang="en-GB" dirty="0" err="1"/>
              <a:t>prioriteit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97C3-8507-874F-A4C3-DFDDA944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9E14-2CDB-4740-846B-A85D1D2B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Iteratieve Algoritmes: </a:t>
            </a:r>
            <a:r>
              <a:rPr lang="nl-NL" dirty="0" err="1"/>
              <a:t>Hillclimber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7F6D-DABD-E74B-A638-92982B70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Verwissel</a:t>
            </a:r>
            <a:r>
              <a:rPr lang="en-US" dirty="0"/>
              <a:t> twee random lectures</a:t>
            </a:r>
          </a:p>
          <a:p>
            <a:endParaRPr lang="en-US" dirty="0"/>
          </a:p>
          <a:p>
            <a:r>
              <a:rPr lang="en-US" dirty="0"/>
              <a:t>Check score (+ restrictions)</a:t>
            </a:r>
          </a:p>
          <a:p>
            <a:endParaRPr lang="en-US" dirty="0"/>
          </a:p>
          <a:p>
            <a:r>
              <a:rPr lang="en-US" dirty="0"/>
              <a:t>Iterate N </a:t>
            </a:r>
            <a:r>
              <a:rPr lang="en-US" dirty="0" err="1"/>
              <a:t>keer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D85AF-458B-6245-AB69-7C7A9B59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7" y="2842249"/>
            <a:ext cx="5461000" cy="3449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D9B17-6349-CF45-B303-D8E1E7CD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93945">
            <a:off x="4662388" y="4920208"/>
            <a:ext cx="3239758" cy="16129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11638C-E842-9D4E-A0F5-F1286662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E1295-CC79-754C-B451-0C603EDFEB19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E50EE4-4043-764B-A56A-4FCDE7F8F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327" y="591077"/>
            <a:ext cx="3175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1783 C 0.03151 -0.02639 0.06485 -0.0706 0.09089 -0.13657 C 0.11693 -0.20277 0.15456 -0.3787 0.15456 -0.37847 L 0.15456 -0.3787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8245</TotalTime>
  <Words>326</Words>
  <Application>Microsoft Macintosh PowerPoint</Application>
  <PresentationFormat>Widescreen</PresentationFormat>
  <Paragraphs>146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The Vast Snails</vt:lpstr>
      <vt:lpstr>Probleemstelling: Rooster</vt:lpstr>
      <vt:lpstr>Probleemstelling: Rooster</vt:lpstr>
      <vt:lpstr>PowerPoint Presentation</vt:lpstr>
      <vt:lpstr>Statespace:</vt:lpstr>
      <vt:lpstr>Objective Function</vt:lpstr>
      <vt:lpstr>Initiële Toestand: Random</vt:lpstr>
      <vt:lpstr>Initiële Toestand: Greedy</vt:lpstr>
      <vt:lpstr>Iteratieve Algoritmes: Hillclimber</vt:lpstr>
      <vt:lpstr>Hillclimber: Varianten</vt:lpstr>
      <vt:lpstr>Iteratieve Algoritmes: Simulated Annealing</vt:lpstr>
      <vt:lpstr>Simulated Annealing Temperatuur:</vt:lpstr>
      <vt:lpstr>Plant Propagation</vt:lpstr>
      <vt:lpstr>PowerPoint Presentation</vt:lpstr>
      <vt:lpstr>PowerPoint Presentation</vt:lpstr>
      <vt:lpstr>PowerPoint Presentation</vt:lpstr>
      <vt:lpstr>Hillclimber Score:</vt:lpstr>
      <vt:lpstr>Hillclimber: Varianten</vt:lpstr>
      <vt:lpstr>Hillclimber: Varianten</vt:lpstr>
      <vt:lpstr>Simulated Annealing Score:</vt:lpstr>
      <vt:lpstr>Discussie: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Simulated Annealing Kans:</vt:lpstr>
      <vt:lpstr>PowerPoint Presentation</vt:lpstr>
      <vt:lpstr>Simulated Annealing: Reheating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Vast Snails</dc:title>
  <dc:creator>Wessel Rijk rijk</dc:creator>
  <cp:lastModifiedBy>Wessel Rijk rijk</cp:lastModifiedBy>
  <cp:revision>52</cp:revision>
  <dcterms:created xsi:type="dcterms:W3CDTF">2019-05-03T10:12:03Z</dcterms:created>
  <dcterms:modified xsi:type="dcterms:W3CDTF">2019-05-29T12:29:17Z</dcterms:modified>
</cp:coreProperties>
</file>